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8" r:id="rId4"/>
    <p:sldId id="260" r:id="rId5"/>
    <p:sldId id="259" r:id="rId6"/>
    <p:sldId id="262" r:id="rId7"/>
    <p:sldId id="258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59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0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521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155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4531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539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485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17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36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6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43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51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53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77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37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847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8AF82-7604-44AF-BB52-F807656966C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38CC5E-D6CA-40C3-B4BC-85E5DD728F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71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doelen&amp;source=images&amp;cd=&amp;cad=rja&amp;docid=Ahb8Zb83dC80aM&amp;tbnid=QK6vpVKv5qpaDM:&amp;ved=0CAUQjRw&amp;url=http://www.carepromotions.nl/goede_doelen&amp;ei=oFyiUcPeL5Or0AWcl4GoDg&amp;bvm=bv.47008514,d.d2k&amp;psig=AFQjCNHu3OAxZTwRaac1aTU-FMvgvBOegQ&amp;ust=136968142949523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onrealistisch&amp;source=images&amp;cd=&amp;cad=rja&amp;docid=Eo2lw6JHE50HlM&amp;tbnid=vVrOk9iPhhosXM:&amp;ved=0CAUQjRw&amp;url=http://www.bnr.nl/nieuws/786847-1109/werknemers-onrealistisch-over-pensioen&amp;ei=Rl2iUaiZL6XJ0AWdoIH4BA&amp;bvm=bv.47008514,d.d2k&amp;psig=AFQjCNG-QA2_xuaRKBN0Gzvjg13jA77Wlg&amp;ust=136968159154562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url?sa=i&amp;rct=j&amp;q=tijd&amp;source=images&amp;cd=&amp;cad=rja&amp;docid=OsxGBR_X48CB3M&amp;tbnid=gx89vZ9vQw5jwM:&amp;ved=0CAUQjRw&amp;url=http://toegepast17.wordpress.com/jenny-stieglitz/&amp;ei=dl2iUanOK8XK0AXjwYDgDQ&amp;bvm=bv.47008514,d.d2k&amp;psig=AFQjCNGUBxOR9Ny1qJWS3JL-sVrY2p1krA&amp;ust=136968163369723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probleem&amp;source=images&amp;cd=&amp;cad=rja&amp;docid=pjoOQmflQIuOFM&amp;tbnid=dQohYkoDdR1qdM:&amp;ved=0CAUQjRw&amp;url=http://tiksbusiness.com/probleem-of-plan.html&amp;ei=CVeiUZq1DMiG0AWIxIGADg&amp;bvm=bv.47008514,d.d2k&amp;psig=AFQjCNG-tJ61gW-Lubs-mwQh6fQbXrWcLw&amp;ust=136968000146529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doel&amp;source=images&amp;cd=&amp;cad=rja&amp;docid=4GvOkxIU7U7QoM&amp;tbnid=wnR6W5gvX1x-XM:&amp;ved=0CAUQjRw&amp;url=http://www.ouderraadcentrumschool.be/doel.html&amp;ei=yFeiUcTTPJOk0AXDx4HgDQ&amp;bvm=bv.47008514,d.d2k&amp;psig=AFQjCNHRhtI33itbZ3cWftI3oSKxldnFng&amp;ust=136968018700923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smart+doelstellingen&amp;source=images&amp;cd=&amp;cad=rja&amp;docid=CAagjNvOaz8ZeM&amp;tbnid=6L5Zf4Rx_UXJ9M:&amp;ved=0CAUQjRw&amp;url=http://www.gertjanschop.com/modellen/smart.html&amp;ei=nVuiUanoFenN0QWW2YGwCA&amp;bvm=bv.47008514,d.d2k&amp;psig=AFQjCNFhY6c-iLCeaLtvs9I99Lk0K9xHGg&amp;ust=136968117829214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nl/url?sa=i&amp;rct=j&amp;q=meetbaar&amp;source=images&amp;cd=&amp;cad=rja&amp;docid=QrTe6A-KpDM25M&amp;tbnid=yAJHrReA_ylmBM:&amp;ved=0CAUQjRw&amp;url=http://www.hi-re.nl/2010/04/06/meetbaar-hr-beleid-versus-recessie/&amp;ei=vFuiUYCuGujA0QWproGwDQ&amp;bvm=bv.47008514,d.d2k&amp;psig=AFQjCNEYVlsAdp3JRKj9oFCOJYY9xsusew&amp;ust=13696812097394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0595" y="4050834"/>
            <a:ext cx="5826719" cy="1646302"/>
          </a:xfrm>
        </p:spPr>
        <p:txBody>
          <a:bodyPr>
            <a:noAutofit/>
          </a:bodyPr>
          <a:lstStyle/>
          <a:p>
            <a:r>
              <a:rPr lang="nl-NL" sz="6600" b="1" dirty="0"/>
              <a:t>ZGK les 4 Coördineren en afstemmen van de zorg in de branches 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91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Acceptabel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het redelijk</a:t>
            </a:r>
          </a:p>
          <a:p>
            <a:r>
              <a:rPr lang="nl-NL" dirty="0"/>
              <a:t>Is het aanvaardbaar voor de zorgvrager en de zorgverlener</a:t>
            </a:r>
          </a:p>
        </p:txBody>
      </p:sp>
      <p:pic>
        <p:nvPicPr>
          <p:cNvPr id="5122" name="Picture 2" descr="http://www.carepromotions.nl/img/foto/goededoele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84984"/>
            <a:ext cx="36195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81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Realistisch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realistische doelstelling moet rekening houden met de praktijk.</a:t>
            </a:r>
          </a:p>
          <a:p>
            <a:r>
              <a:rPr lang="nl-NL" dirty="0"/>
              <a:t>Is het doel haalbaar? </a:t>
            </a:r>
          </a:p>
        </p:txBody>
      </p:sp>
      <p:pic>
        <p:nvPicPr>
          <p:cNvPr id="6146" name="Picture 2" descr="http://www.bnr.nl/incoming/272758-1108/euros.jpg/ALTERNATES/i/Euro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56992"/>
            <a:ext cx="4354458" cy="289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399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Tijdgebonden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Wanneer beginnen we met de activiteiten? Wanneer zijn we klaar? Wanneer is het doel bereikt? Wanneer gaan we evalueren?</a:t>
            </a:r>
          </a:p>
        </p:txBody>
      </p:sp>
      <p:pic>
        <p:nvPicPr>
          <p:cNvPr id="7170" name="Picture 2" descr="http://t1.gstatic.com/images?q=tbn:ANd9GcRR6pQLycMrj-ThScEin7EvC09sqTGFnedJOKWInakI0RhG3AZ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12976"/>
            <a:ext cx="2567667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68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smart doelen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5840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916360" y="134076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‘De cliënt loopt over een maand beter”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903218" y="1801374"/>
            <a:ext cx="75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cliënt loopt over een maand zonder hulpmiddelen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916360" y="2420888"/>
            <a:ext cx="595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Mevrouw drinkt voldoende per dag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16360" y="2790220"/>
            <a:ext cx="6319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Mevrouw drinkt elke dag een liter en dit wordt bijgehouden op de vochtbalans</a:t>
            </a:r>
          </a:p>
          <a:p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835968" y="429456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Meneer  Kremer kan weer lopen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884427" y="370158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Meneer Kremer kan zich binnen een maand weer verplaatsten in zijn kamer.</a:t>
            </a:r>
          </a:p>
        </p:txBody>
      </p:sp>
    </p:spTree>
    <p:extLst>
      <p:ext uri="{BB962C8B-B14F-4D97-AF65-F5344CB8AC3E}">
        <p14:creationId xmlns:p14="http://schemas.microsoft.com/office/powerpoint/2010/main" val="3863456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Witte loper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Uitdelen en bespreken</a:t>
            </a:r>
          </a:p>
        </p:txBody>
      </p:sp>
    </p:spTree>
    <p:extLst>
      <p:ext uri="{BB962C8B-B14F-4D97-AF65-F5344CB8AC3E}">
        <p14:creationId xmlns:p14="http://schemas.microsoft.com/office/powerpoint/2010/main" val="4012511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Maak groepjes van 2 personen:</a:t>
            </a:r>
          </a:p>
          <a:p>
            <a:endParaRPr lang="nl-NL" dirty="0"/>
          </a:p>
          <a:p>
            <a:r>
              <a:rPr lang="nl-NL" dirty="0"/>
              <a:t>Schrijf een casus over een zorgvrager/</a:t>
            </a:r>
            <a:r>
              <a:rPr lang="nl-NL" dirty="0" err="1"/>
              <a:t>client</a:t>
            </a:r>
            <a:r>
              <a:rPr lang="nl-NL" dirty="0"/>
              <a:t> uit de branche waar jij voor hebt gekozen. Gebruik hierbij de 4 levensdomeinen van Gorden.</a:t>
            </a:r>
            <a:br>
              <a:rPr lang="nl-NL" dirty="0"/>
            </a:br>
            <a:r>
              <a:rPr lang="nl-NL" dirty="0"/>
              <a:t>( NELO -&gt; opleidingsinfo ruimte-&gt; formulieren -&gt; </a:t>
            </a:r>
            <a:r>
              <a:rPr lang="nl-NL" dirty="0" err="1"/>
              <a:t>zgk</a:t>
            </a:r>
            <a:r>
              <a:rPr lang="nl-NL" dirty="0"/>
              <a:t> _&gt; </a:t>
            </a:r>
            <a:r>
              <a:rPr lang="nl-NL" dirty="0" err="1"/>
              <a:t>annamnese</a:t>
            </a:r>
            <a:r>
              <a:rPr lang="nl-NL" dirty="0"/>
              <a:t> levensdomeinen) </a:t>
            </a:r>
          </a:p>
          <a:p>
            <a:endParaRPr lang="nl-NL" dirty="0"/>
          </a:p>
          <a:p>
            <a:r>
              <a:rPr lang="nl-NL" dirty="0"/>
              <a:t>Zorg dat er voldoende info instaat om ook zorgdoelen te kunnen formuleren. </a:t>
            </a:r>
          </a:p>
          <a:p>
            <a:endParaRPr lang="nl-NL" dirty="0"/>
          </a:p>
          <a:p>
            <a:r>
              <a:rPr lang="nl-NL" dirty="0"/>
              <a:t>Les 5 uitwerken witte loper aan de hand van de zelf geschreven casus. Aan het eind van les 5 inleveren in NELO </a:t>
            </a:r>
            <a:r>
              <a:rPr lang="nl-NL"/>
              <a:t>bij diversen in </a:t>
            </a:r>
            <a:r>
              <a:rPr lang="nl-NL" dirty="0"/>
              <a:t>je </a:t>
            </a:r>
            <a:r>
              <a:rPr lang="nl-NL"/>
              <a:t>eigen groepswerkruimte in NELO.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995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Coördineren van zorg</a:t>
            </a:r>
          </a:p>
          <a:p>
            <a:r>
              <a:rPr lang="nl-NL" dirty="0"/>
              <a:t>Probleem formuleren via de PES</a:t>
            </a:r>
          </a:p>
          <a:p>
            <a:r>
              <a:rPr lang="nl-NL" dirty="0"/>
              <a:t>Doelen formuleren</a:t>
            </a:r>
          </a:p>
          <a:p>
            <a:r>
              <a:rPr lang="nl-NL" dirty="0"/>
              <a:t>SMART</a:t>
            </a:r>
          </a:p>
          <a:p>
            <a:r>
              <a:rPr lang="nl-NL" dirty="0"/>
              <a:t>Witte loper </a:t>
            </a:r>
          </a:p>
        </p:txBody>
      </p:sp>
    </p:spTree>
    <p:extLst>
      <p:ext uri="{BB962C8B-B14F-4D97-AF65-F5344CB8AC3E}">
        <p14:creationId xmlns:p14="http://schemas.microsoft.com/office/powerpoint/2010/main" val="422255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Coördineren van zorg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Spin in het web </a:t>
            </a:r>
          </a:p>
          <a:p>
            <a:r>
              <a:rPr lang="nl-NL" dirty="0"/>
              <a:t>Om zorg goed te kunnen coördineren moet je </a:t>
            </a:r>
            <a:r>
              <a:rPr lang="nl-NL" dirty="0" err="1"/>
              <a:t>oa</a:t>
            </a:r>
            <a:r>
              <a:rPr lang="nl-NL" dirty="0"/>
              <a:t>. goede doelen geformuleerd hebben of informatie aanleveren aan de mensen die de doelen formuleren. </a:t>
            </a:r>
          </a:p>
        </p:txBody>
      </p:sp>
    </p:spTree>
    <p:extLst>
      <p:ext uri="{BB962C8B-B14F-4D97-AF65-F5344CB8AC3E}">
        <p14:creationId xmlns:p14="http://schemas.microsoft.com/office/powerpoint/2010/main" val="66048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r>
              <a:rPr lang="nl-NL" dirty="0"/>
              <a:t>P wat is het probleem?</a:t>
            </a:r>
            <a:br>
              <a:rPr lang="nl-NL" dirty="0"/>
            </a:br>
            <a:r>
              <a:rPr lang="nl-NL" dirty="0"/>
              <a:t>E oorzaak waar wordt het door veroorzaakt</a:t>
            </a:r>
            <a:br>
              <a:rPr lang="nl-NL" dirty="0"/>
            </a:br>
            <a:r>
              <a:rPr lang="nl-NL" dirty="0"/>
              <a:t>S symptomen signalen wat zie je aan de zorgvrager.</a:t>
            </a:r>
            <a:br>
              <a:rPr lang="nl-NL" dirty="0"/>
            </a:br>
            <a:endParaRPr lang="nl-NL" dirty="0"/>
          </a:p>
        </p:txBody>
      </p:sp>
      <p:pic>
        <p:nvPicPr>
          <p:cNvPr id="1026" name="Picture 2" descr="http://tiksbusiness.com/wp-content/uploads/2012/05/probleem-854939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140968"/>
            <a:ext cx="2854866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6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formuleren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Een doel is een gewenste situatie, iets dat je wilt bereiken.</a:t>
            </a:r>
            <a:br>
              <a:rPr lang="nl-NL" dirty="0"/>
            </a:br>
            <a:r>
              <a:rPr lang="nl-NL" dirty="0"/>
              <a:t>Een doel moet altijd positief geformuleerd zijn</a:t>
            </a:r>
          </a:p>
        </p:txBody>
      </p:sp>
      <p:pic>
        <p:nvPicPr>
          <p:cNvPr id="2050" name="Picture 2" descr="http://www.ouderraadcentrumschool.be/images/websitefoto/doel%20(2250%20x%201687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46721"/>
            <a:ext cx="2880320" cy="216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3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formuleren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Goed doel</a:t>
            </a:r>
            <a:br>
              <a:rPr lang="nl-NL" dirty="0"/>
            </a:br>
            <a:r>
              <a:rPr lang="nl-NL" dirty="0"/>
              <a:t>Dit jaar wil ik al mijn toetsen halen van de </a:t>
            </a:r>
            <a:r>
              <a:rPr lang="nl-NL" dirty="0" err="1"/>
              <a:t>vz</a:t>
            </a:r>
            <a:r>
              <a:rPr lang="nl-NL" dirty="0"/>
              <a:t> opleiding.</a:t>
            </a:r>
          </a:p>
          <a:p>
            <a:endParaRPr lang="nl-NL" dirty="0"/>
          </a:p>
          <a:p>
            <a:r>
              <a:rPr lang="nl-NL" dirty="0"/>
              <a:t>Slecht doel</a:t>
            </a:r>
            <a:br>
              <a:rPr lang="nl-NL" dirty="0"/>
            </a:br>
            <a:r>
              <a:rPr lang="nl-NL" dirty="0"/>
              <a:t>Ik wil een leuke baan</a:t>
            </a:r>
          </a:p>
        </p:txBody>
      </p:sp>
    </p:spTree>
    <p:extLst>
      <p:ext uri="{BB962C8B-B14F-4D97-AF65-F5344CB8AC3E}">
        <p14:creationId xmlns:p14="http://schemas.microsoft.com/office/powerpoint/2010/main" val="67422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SMART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Doelstellingen worden vaak te vaag en vrijblijvend geformuleerd als wensen of goede voornemens. Om zo veel mogelijk uit de zorg te halen die je geeft  moet je </a:t>
            </a:r>
            <a:r>
              <a:rPr lang="nl-NL" b="1" dirty="0"/>
              <a:t>SMART doelen stellen</a:t>
            </a:r>
            <a:r>
              <a:rPr lang="nl-NL" dirty="0"/>
              <a:t>. SMART staat voor:</a:t>
            </a:r>
          </a:p>
          <a:p>
            <a:r>
              <a:rPr lang="nl-NL" dirty="0"/>
              <a:t>Specifiek</a:t>
            </a:r>
          </a:p>
          <a:p>
            <a:r>
              <a:rPr lang="nl-NL" dirty="0"/>
              <a:t>Meetbaar</a:t>
            </a:r>
          </a:p>
          <a:p>
            <a:r>
              <a:rPr lang="nl-NL" dirty="0"/>
              <a:t>Acceptabel</a:t>
            </a:r>
          </a:p>
          <a:p>
            <a:r>
              <a:rPr lang="nl-NL" dirty="0"/>
              <a:t>Realistisch</a:t>
            </a:r>
          </a:p>
          <a:p>
            <a:r>
              <a:rPr lang="nl-NL" dirty="0"/>
              <a:t>Tijdgebonden</a:t>
            </a:r>
          </a:p>
          <a:p>
            <a:endParaRPr lang="nl-NL" dirty="0"/>
          </a:p>
        </p:txBody>
      </p:sp>
      <p:pic>
        <p:nvPicPr>
          <p:cNvPr id="3074" name="Picture 2" descr="http://www.gertjanschop.com/sitebuildercontent/sitebuilderfiles/model_sm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29000"/>
            <a:ext cx="4104456" cy="3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8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Specifiek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willen we bereiken?</a:t>
            </a:r>
          </a:p>
          <a:p>
            <a:r>
              <a:rPr lang="nl-NL" dirty="0"/>
              <a:t>Wie zijn erbij betrokken?</a:t>
            </a:r>
          </a:p>
          <a:p>
            <a:r>
              <a:rPr lang="nl-NL" dirty="0"/>
              <a:t>Wanneer gebeurt het?</a:t>
            </a:r>
          </a:p>
          <a:p>
            <a:r>
              <a:rPr lang="nl-NL" dirty="0"/>
              <a:t>Waarom willen we dit doel bereiken?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263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Meetbaar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kunnen we dat meten?</a:t>
            </a:r>
          </a:p>
        </p:txBody>
      </p:sp>
      <p:pic>
        <p:nvPicPr>
          <p:cNvPr id="4100" name="Picture 4" descr="http://www.hi-re.nl/wp-content/uploads/meetbaar-hr-belei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576262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2690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299</Words>
  <Application>Microsoft Office PowerPoint</Application>
  <PresentationFormat>Diavoorstelling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ZGK les 4 Coördineren en afstemmen van de zorg in de branches </vt:lpstr>
      <vt:lpstr>Inhoud</vt:lpstr>
      <vt:lpstr>Coördineren van zorg </vt:lpstr>
      <vt:lpstr>PES</vt:lpstr>
      <vt:lpstr>Doelen formuleren</vt:lpstr>
      <vt:lpstr>Doelen formuleren</vt:lpstr>
      <vt:lpstr>SMART</vt:lpstr>
      <vt:lpstr>Specifiek </vt:lpstr>
      <vt:lpstr>Meetbaar</vt:lpstr>
      <vt:lpstr>Acceptabel </vt:lpstr>
      <vt:lpstr>Realistisch </vt:lpstr>
      <vt:lpstr>Tijdgebonden </vt:lpstr>
      <vt:lpstr>Voorbeelden smart doelen</vt:lpstr>
      <vt:lpstr>Witte loper 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Doelen formuleren</dc:title>
  <dc:creator>Groenewold,H.R.</dc:creator>
  <cp:lastModifiedBy>Henrieke Groenewold</cp:lastModifiedBy>
  <cp:revision>13</cp:revision>
  <dcterms:created xsi:type="dcterms:W3CDTF">2013-05-26T18:05:20Z</dcterms:created>
  <dcterms:modified xsi:type="dcterms:W3CDTF">2016-09-20T10:02:52Z</dcterms:modified>
</cp:coreProperties>
</file>